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3" r:id="rId3"/>
    <p:sldId id="265" r:id="rId4"/>
    <p:sldId id="257" r:id="rId5"/>
    <p:sldId id="264" r:id="rId6"/>
    <p:sldId id="258" r:id="rId7"/>
    <p:sldId id="266" r:id="rId8"/>
    <p:sldId id="259" r:id="rId9"/>
    <p:sldId id="267" r:id="rId10"/>
    <p:sldId id="260" r:id="rId11"/>
    <p:sldId id="268" r:id="rId12"/>
    <p:sldId id="261" r:id="rId13"/>
    <p:sldId id="269" r:id="rId14"/>
    <p:sldId id="262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132" autoAdjust="0"/>
  </p:normalViewPr>
  <p:slideViewPr>
    <p:cSldViewPr snapToGrid="0">
      <p:cViewPr varScale="1">
        <p:scale>
          <a:sx n="88" d="100"/>
          <a:sy n="88" d="100"/>
        </p:scale>
        <p:origin x="14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EEAB4-CDFA-4042-AE79-7D5557B2ABD2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BE83E-5576-4DF9-991E-DF969C6740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852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大家好，接下來我將用故事</a:t>
            </a:r>
            <a:r>
              <a:rPr lang="en-US" altLang="zh-TW" dirty="0"/>
              <a:t>7</a:t>
            </a:r>
            <a:r>
              <a:rPr lang="zh-TW" altLang="en-US" dirty="0"/>
              <a:t>步驟來介紹關於我的校園故事，       </a:t>
            </a: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 目標</a:t>
            </a:r>
            <a:endParaRPr lang="en-US" altLang="zh-TW" dirty="0"/>
          </a:p>
          <a:p>
            <a:r>
              <a:rPr lang="zh-TW" altLang="en-US" dirty="0"/>
              <a:t>我是一名大學生，剛進入校園時，對即將開始的大學生活充滿期待。我希望能夠學有所成，並在人群中脫穎而出。</a:t>
            </a:r>
            <a:br>
              <a:rPr lang="en-US" altLang="zh-TW" dirty="0"/>
            </a:br>
            <a:r>
              <a:rPr lang="zh-TW" altLang="en-US" dirty="0"/>
              <a:t>我決定加入學校的科技創新社團，並在畢業前完成一項能夠改變行業現狀的科研項目，從而獲得校內校外的認可，甚至希望能獲得獎學金，幫助家裡減輕負擔。</a:t>
            </a: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  <a:p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https://www.stockvault.net/photo/150148/university-of-cambridge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7749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意外</a:t>
            </a:r>
            <a:br>
              <a:rPr lang="en-US" altLang="zh-TW" dirty="0"/>
            </a:br>
            <a:r>
              <a:rPr lang="zh-TW" altLang="en-US" dirty="0"/>
              <a:t>然而，在項目的最終測試階段，設備出現了嚴重的技術故障，導致測試數據不準確，項目陷入停滯。</a:t>
            </a:r>
            <a:br>
              <a:rPr lang="en-US" altLang="zh-TW" dirty="0"/>
            </a:br>
            <a:r>
              <a:rPr lang="zh-TW" altLang="en-US" dirty="0"/>
              <a:t>面對這樣的挫折，團隊士氣低落，甚至有人提出了放棄。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https://unsplash.com/photos/a-magnifying-glass-sitting-on-top-of-a-piece-of-paper-mCqi3MljC4E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8865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意外</a:t>
            </a:r>
            <a:br>
              <a:rPr lang="en-US" altLang="zh-TW" dirty="0"/>
            </a:br>
            <a:r>
              <a:rPr lang="zh-TW" altLang="en-US" dirty="0"/>
              <a:t>然而，在項目的最終測試階段，設備出現了嚴重的技術故障，導致測試數據不準確，項目陷入停滯。</a:t>
            </a:r>
            <a:br>
              <a:rPr lang="en-US" altLang="zh-TW" dirty="0"/>
            </a:br>
            <a:r>
              <a:rPr lang="zh-TW" altLang="en-US" dirty="0"/>
              <a:t>面對這樣的挫折，團隊士氣低落，甚至有人提出了放棄。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https://unsplash.com/photos/shot-of-stressed-asian-business-man-in-the-office-1H1dJq0d3Mw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359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轉彎</a:t>
            </a:r>
            <a:br>
              <a:rPr lang="en-US" altLang="zh-TW" dirty="0"/>
            </a:br>
            <a:r>
              <a:rPr lang="zh-TW" altLang="en-US" dirty="0"/>
              <a:t>我冷靜分析了故障原因，決定重新設計測試設備，並簡化實驗過程，專注於解決核心問題。</a:t>
            </a:r>
            <a:br>
              <a:rPr lang="en-US" altLang="zh-TW" dirty="0"/>
            </a:br>
            <a:r>
              <a:rPr lang="zh-TW" altLang="en-US" dirty="0"/>
              <a:t>這樣的調整雖意味著放棄部分功能，但卻能確保項目核心價值得以實現。團隊重新振作，我們一起修改方案，最終順利的完成項目。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https://unsplash.com/photos/aircraft-flying-on-sky-aurx1r74juU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069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轉彎</a:t>
            </a:r>
            <a:br>
              <a:rPr lang="en-US" altLang="zh-TW" dirty="0"/>
            </a:br>
            <a:r>
              <a:rPr lang="zh-TW" altLang="en-US" dirty="0"/>
              <a:t>我冷靜分析了故障原因，決定重新設計測試設備，並簡化實驗過程，專注於解決核心問題。</a:t>
            </a:r>
            <a:br>
              <a:rPr lang="en-US" altLang="zh-TW" dirty="0"/>
            </a:br>
            <a:r>
              <a:rPr lang="zh-TW" altLang="en-US" dirty="0"/>
              <a:t>這樣的調整雖意味著放棄部分功能，但卻能確保項目核心價值得以實現。團隊重新振作，我們一起修改方案，最終順利的完成項目。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https://unsplash.com/photos/mobile-notification-badge-symbol-on-orange-background-safety-warning-sign-warning-on-dangers-of-smartphone-fraud-online-scam-alerts-data-security-3d-render-illustration-Rl9BcV5H04Q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118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結局</a:t>
            </a:r>
            <a:r>
              <a:rPr lang="en-US" altLang="zh-TW" dirty="0"/>
              <a:t>	</a:t>
            </a:r>
            <a:br>
              <a:rPr lang="en-US" altLang="zh-TW" dirty="0"/>
            </a:br>
            <a:r>
              <a:rPr lang="zh-TW" altLang="en-US" dirty="0"/>
              <a:t>最終，項目成功完成，我們的科研成果不僅獲得了學校和外部企業的讚賞，還讓我獲得了獎學金。</a:t>
            </a:r>
            <a:br>
              <a:rPr lang="en-US" altLang="zh-TW" dirty="0"/>
            </a:br>
            <a:r>
              <a:rPr lang="zh-TW" altLang="en-US" dirty="0"/>
              <a:t>這次校園經歷讓你明白堅持與團隊合作的重要性，並為我未來的職業生涯打下了堅實的基礎。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https://unsplash.com/photos/a-red-running-track-with-white-numbers-on-it-Qxp2NsC6ilM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417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結局</a:t>
            </a:r>
            <a:r>
              <a:rPr lang="en-US" altLang="zh-TW" dirty="0"/>
              <a:t>	</a:t>
            </a:r>
            <a:br>
              <a:rPr lang="en-US" altLang="zh-TW" dirty="0"/>
            </a:br>
            <a:r>
              <a:rPr lang="zh-TW" altLang="en-US" dirty="0"/>
              <a:t>最終，項目成功完成，我們的科研成果不僅獲得了學校和外部企業的讚賞，還讓我獲得了獎學金。</a:t>
            </a:r>
            <a:br>
              <a:rPr lang="en-US" altLang="zh-TW" dirty="0"/>
            </a:br>
            <a:r>
              <a:rPr lang="zh-TW" altLang="en-US" dirty="0"/>
              <a:t>這次校園</a:t>
            </a:r>
            <a:r>
              <a:rPr lang="zh-TW" altLang="en-US"/>
              <a:t>經歷讓我明白</a:t>
            </a:r>
            <a:r>
              <a:rPr lang="zh-TW" altLang="en-US" dirty="0"/>
              <a:t>堅持與團隊合作的重要性，並為我未來的職業生涯打下了堅實的基礎。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https://unsplash.com/photos/a-woman-shaking-hands-with-another-woman-sitting-at-a-table-IESB4iFVuzA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644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大家好，接下來我將用故事</a:t>
            </a:r>
            <a:r>
              <a:rPr lang="en-US" altLang="zh-TW" dirty="0"/>
              <a:t>7</a:t>
            </a:r>
            <a:r>
              <a:rPr lang="zh-TW" altLang="en-US" dirty="0"/>
              <a:t>步驟來介紹關於我的校園故事，       </a:t>
            </a: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 目標</a:t>
            </a:r>
            <a:endParaRPr lang="en-US" altLang="zh-TW" dirty="0"/>
          </a:p>
          <a:p>
            <a:r>
              <a:rPr lang="zh-TW" altLang="en-US" dirty="0"/>
              <a:t>我是一名大學生，剛進入校園時，對即將開始的大學生活充滿期待。我希望能夠學有所成，並在人群中脫穎而出。</a:t>
            </a:r>
            <a:br>
              <a:rPr lang="en-US" altLang="zh-TW" dirty="0"/>
            </a:br>
            <a:r>
              <a:rPr lang="zh-TW" altLang="en-US" dirty="0"/>
              <a:t>我決定加入學校的科技創新社團，並在畢業前完成一項能夠改變行業現狀的科研項目，從而獲得校內校外的認可，甚至希望能獲得獎學金，幫助家裡減輕負擔。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https://unsplash.com/photos/several-unsuccessful-attempts-at-a-red-arrow-that-missed-the-target-on-a-light-red-background-failure-in-attempts-to-achieve-goals-3d-render-illustration-pz_2DFD9ywY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6646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大家好，接下來我將用故事</a:t>
            </a:r>
            <a:r>
              <a:rPr lang="en-US" altLang="zh-TW" dirty="0"/>
              <a:t>7</a:t>
            </a:r>
            <a:r>
              <a:rPr lang="zh-TW" altLang="en-US" dirty="0"/>
              <a:t>步驟來介紹關於我的校園故事，       </a:t>
            </a: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 目標</a:t>
            </a:r>
            <a:endParaRPr lang="en-US" altLang="zh-TW" dirty="0"/>
          </a:p>
          <a:p>
            <a:r>
              <a:rPr lang="zh-TW" altLang="en-US" dirty="0"/>
              <a:t>我是一名大學生，剛進入校園時，對即將開始的大學生活充滿期待。我希望能夠學有所成，並在人群中脫穎而出。</a:t>
            </a:r>
            <a:br>
              <a:rPr lang="en-US" altLang="zh-TW" dirty="0"/>
            </a:br>
            <a:r>
              <a:rPr lang="zh-TW" altLang="en-US" dirty="0"/>
              <a:t>我決定加入學校的科技創新社團，並在畢業前完成一項能夠改變行業現狀的科研項目，從而獲得校內校外的認可，甚至希望能獲得獎學金，幫助家裡減輕負擔。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https://unsplash.com/photos/three-people-sitting-in-front-of-table-laughing-together-g1Kr4Ozfoac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312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阻礙</a:t>
            </a:r>
            <a:br>
              <a:rPr lang="en-US" altLang="zh-TW" dirty="0"/>
            </a:br>
            <a:r>
              <a:rPr lang="zh-TW" altLang="en-US" dirty="0"/>
              <a:t>然而，大學生活並不如我想像中順利。社團裡競爭激烈，大家都有自己的項目計劃，資源有限，我的項目想法一度得不到足夠的支持。</a:t>
            </a:r>
            <a:br>
              <a:rPr lang="en-US" altLang="zh-TW" dirty="0"/>
            </a:br>
            <a:r>
              <a:rPr lang="zh-TW" altLang="en-US" dirty="0"/>
              <a:t>此外，我還面臨著繁重的學業壓力，加上社交活動，我發現時間管理成了最大的難題。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https://unsplash.com/photos/a-couple-of-large-sculptures-sitting-on-top-of-a-cement-floor-g4xIcepnx6I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28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阻礙</a:t>
            </a:r>
            <a:br>
              <a:rPr lang="en-US" altLang="zh-TW" dirty="0"/>
            </a:br>
            <a:r>
              <a:rPr lang="zh-TW" altLang="en-US" dirty="0"/>
              <a:t>然而，大學生活並不如我想像中順利。社團裡競爭激烈，大家都有自己的項目計劃，資源有限，我的項目想法一度得不到足夠的支持。</a:t>
            </a:r>
            <a:br>
              <a:rPr lang="en-US" altLang="zh-TW" dirty="0"/>
            </a:br>
            <a:r>
              <a:rPr lang="zh-TW" altLang="en-US" dirty="0"/>
              <a:t>此外，我還面臨著繁重的學業壓力，加上社交活動，我發現時間管理成了最大的難題。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https://unsplash.com/photos/woman-in-white-shirt-using-smartphone-FWVMhUa_wbY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900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努力</a:t>
            </a:r>
            <a:br>
              <a:rPr lang="en-US" altLang="zh-TW" dirty="0"/>
            </a:br>
            <a:r>
              <a:rPr lang="zh-TW" altLang="en-US" dirty="0"/>
              <a:t>我沒有因此退縮。我重新調整了時間表，將更多精力放在科研項目上，並主動向教授和學長請教，尋求外部資金支持。</a:t>
            </a:r>
            <a:br>
              <a:rPr lang="en-US" altLang="zh-TW" dirty="0"/>
            </a:br>
            <a:r>
              <a:rPr lang="zh-TW" altLang="en-US" dirty="0"/>
              <a:t>同時，我和志同道合的同學組建了一個小團隊，一起攻克項目中的技術難題，並進行創新設計。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https://unsplash.com/photos/businessman-documents-on-office-table-with-smart-phone-and-laptop-and-two-colleagues-discussing-data-in-the-background-in-morning-light-TSRdXkiOgkM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525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努力</a:t>
            </a:r>
            <a:br>
              <a:rPr lang="en-US" altLang="zh-TW" dirty="0"/>
            </a:br>
            <a:r>
              <a:rPr lang="zh-TW" altLang="en-US" dirty="0"/>
              <a:t>我沒有因此退縮。我重新調整了時間表，將更多精力放在科研項目上，並主動向教授和學長請教，尋求外部資金支持。</a:t>
            </a:r>
            <a:br>
              <a:rPr lang="en-US" altLang="zh-TW" dirty="0"/>
            </a:br>
            <a:r>
              <a:rPr lang="zh-TW" altLang="en-US" dirty="0"/>
              <a:t>同時，我和志同道合的同學組建了一個小團隊，一起攻克項目中的技術難題，並進行創新設計。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https://unsplash.com/photos/four-men-looking-to-the-paper-on-table-O2o1hzDA7iE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787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結果</a:t>
            </a:r>
            <a:br>
              <a:rPr lang="en-US" altLang="zh-TW" dirty="0"/>
            </a:br>
            <a:r>
              <a:rPr lang="zh-TW" altLang="en-US" dirty="0"/>
              <a:t>經過幾個月的努力，我的項目終於取得了階段性進展，並得到了校內教授的認可。</a:t>
            </a:r>
            <a:br>
              <a:rPr lang="en-US" altLang="zh-TW" dirty="0"/>
            </a:br>
            <a:r>
              <a:rPr lang="zh-TW" altLang="en-US" dirty="0"/>
              <a:t>社團也開始重新審視我的項目，願意提供更多資源支持。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https://unsplash.com/photos/yes-text-on-brown-sand-__Hw50q04FI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04612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(</a:t>
            </a:r>
            <a:r>
              <a:rPr lang="zh-TW" altLang="en-US" dirty="0"/>
              <a:t>目標 阻礙 努力 結果 意外 轉彎 結局</a:t>
            </a:r>
            <a:r>
              <a:rPr lang="en-US" altLang="zh-TW" dirty="0"/>
              <a:t>)</a:t>
            </a:r>
            <a:r>
              <a:rPr lang="zh-TW" altLang="en-US" dirty="0"/>
              <a:t> </a:t>
            </a:r>
            <a:br>
              <a:rPr lang="en-US" altLang="zh-TW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n-US" altLang="zh-TW" dirty="0"/>
              <a:t>#</a:t>
            </a:r>
            <a:r>
              <a:rPr lang="zh-TW" altLang="en-US" dirty="0"/>
              <a:t>結果</a:t>
            </a:r>
            <a:br>
              <a:rPr lang="en-US" altLang="zh-TW" dirty="0"/>
            </a:br>
            <a:r>
              <a:rPr lang="zh-TW" altLang="en-US" dirty="0"/>
              <a:t>經過幾個月的努力，我的項目終於取得了階段性進展，並得到了校內教授的認可。</a:t>
            </a:r>
            <a:br>
              <a:rPr lang="en-US" altLang="zh-TW" dirty="0"/>
            </a:br>
            <a:r>
              <a:rPr lang="zh-TW" altLang="en-US" dirty="0"/>
              <a:t>社團也開始重新審視我的項目，願意提供更多資源支持。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##</a:t>
            </a:r>
            <a:br>
              <a:rPr lang="en-US" altLang="zh-TW" dirty="0"/>
            </a:br>
            <a:r>
              <a:rPr lang="en-US" altLang="zh-TW" dirty="0"/>
              <a:t>https://unsplash.com/photos/a-couple-of-women-standing-next-to-each-other-zsMDgL9UEh8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BE83E-5576-4DF9-991E-DF969C6740A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74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BF4DF1-0FF3-4F53-AB89-2AD7637A5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7683E9E-0F83-4345-8877-5D8D3609E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F8BBAFC-11BC-4D8A-92B4-F27729743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5E60ED-29F2-4E56-9A57-73665EF5F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E3FFB9-D36F-43DD-84F7-EC91CA140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3675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38517-16A4-4B54-9477-CA8BF126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E76C56A-0A18-4BD3-AEC2-F133E5196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87D309D-C732-407E-9B07-C34FAF45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A2E024-0E83-4249-8CED-ABC0DB28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84AAF5-33A5-4172-A2A0-974F5DBE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9584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AF41368-A72B-4C9B-A3F2-E2C3827426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9BFE19-B534-4CFE-B4F2-DF419F671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CD1209-1D3D-4074-A0D0-17BE82D29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81F0F9-640E-4E56-BEC6-71CAC1A5D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20D9F4-4571-407D-A5EB-6D5CFA1F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77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B47E34-A169-4055-9AF3-806F0B10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7511E9-57A8-4C3D-8401-C30CF6B77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A8D0F5-8B52-4503-A27B-6CFEDDA6C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BFC03D-AA2E-4177-AEFF-52BE1072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5D647D-7AE7-4DDE-A2D0-1EC36BAB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147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FAD5EC-67BB-40CB-A64B-4FC94A45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2ABAC9B-D29F-44C6-82EE-4184A55B7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38E34A-2D08-4C51-AA8C-CCAFD917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B57890-2036-430D-A17B-4D9E2450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CDDEB78-6013-4F1C-AF08-49BC1D0B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674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97CB3-1E4A-418A-AEEB-8E503DBE7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339DE1-E353-4C2F-A367-F4A370672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E84B059-5B77-4C2C-B14A-8058EB70D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3F2EFA7-0688-4717-9D46-5F50A41E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E9125E9-9880-4C78-BC71-9EBC749C9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CE33D0D-DCFA-44CA-A60D-D4B95EAB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000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5C074D-4754-42E4-801D-50B84C62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9C5BA18-CDB8-4F6C-A8D0-E0F43ABFC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94119BE-A2AE-4D3A-945C-ADF421666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8DB690E-2088-41EF-B2A7-9B5D84FA97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24D71F5-06C0-46E3-93BA-101CB346F0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8EB07F5-FDA6-4AC7-8192-391116BE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DA93991-CF2A-422B-B4B0-290BC77AB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B114B05-9670-46D0-8297-2A32B022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739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D6111-A231-4050-9E34-F8BF9B58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93C5A8E-163B-4D77-85F7-841CFF5C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9033AAB-3669-4503-89AE-BEF2CBA35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7F2A09-2CFC-41DD-9096-6E8F2E0AA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778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ADA4BFE-5504-4526-953F-E426AEA45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099F87C-E675-4A58-8938-3A2E8783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6CF317-C423-40FD-B289-BC0400D8E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4956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65C4A9-83EB-4E73-B89C-4DAE80924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D78A81-1BCD-4D92-9D8A-A4F2B16B9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DB2661-BC82-444C-8DE2-EB532B59E7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CE2C88-799A-40BA-BF62-BB1E64FA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315818-2D1E-4DAE-87D1-AF744E5C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73DA178-D9F9-456B-8FDC-DA9229CE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527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39B0E3-559C-49CD-888A-03882D743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AD66682-8E46-42DD-BD41-71E8BA0EE3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8C15655-51C7-4B0F-8E92-30DB814EE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C85ED68-CEB1-4292-9A3C-2515111E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F6FAD6-6040-4708-A8E3-6FDB4BE6A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B5FB3F-8D54-47B6-8C37-A3689DE1C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959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2">
                <a:lumMod val="20000"/>
                <a:lumOff val="80000"/>
              </a:schemeClr>
            </a:gs>
            <a:gs pos="65000">
              <a:schemeClr val="accent1">
                <a:lumMod val="45000"/>
                <a:lumOff val="55000"/>
              </a:schemeClr>
            </a:gs>
            <a:gs pos="0">
              <a:schemeClr val="accent1">
                <a:lumMod val="45000"/>
                <a:lumOff val="55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2646A6B-0ED9-411E-819B-48C41C569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3E505A-1EFF-4C84-BFCD-AE9449F9C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29F31B-B781-4B94-AB24-68B14F7368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49B5-C1F8-4892-9200-C74C60E17339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9AF2AF-7ACF-4F2D-9214-9DA1D8624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CE100E-BE22-45E6-B02E-732711581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3A7D1-C3DD-4C3D-B632-00DD4782C5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708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411E2E3-5EE7-4062-9FE0-0081A6E5A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B8B9475-E133-470A-AAAA-997491D9B884}"/>
              </a:ext>
            </a:extLst>
          </p:cNvPr>
          <p:cNvSpPr txBox="1"/>
          <p:nvPr/>
        </p:nvSpPr>
        <p:spPr>
          <a:xfrm>
            <a:off x="668756" y="460254"/>
            <a:ext cx="3021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校園故事</a:t>
            </a:r>
            <a:endParaRPr lang="en-US" altLang="zh-TW" sz="36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7231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B6829D5-9BC3-42D0-BA23-5F71A291F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3A2E0E-9372-436B-90D4-B95A46C36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B7BEF0-3117-432F-A647-AB9AF2108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95CF62-7ACC-42F5-8EFE-6B126026FB86}"/>
              </a:ext>
            </a:extLst>
          </p:cNvPr>
          <p:cNvSpPr txBox="1"/>
          <p:nvPr/>
        </p:nvSpPr>
        <p:spPr>
          <a:xfrm>
            <a:off x="744954" y="2001838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52044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A2E0E-9372-436B-90D4-B95A46C36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B7BEF0-3117-432F-A647-AB9AF2108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Shot of stressed asian business man in the office.">
            <a:extLst>
              <a:ext uri="{FF2B5EF4-FFF2-40B4-BE49-F238E27FC236}">
                <a16:creationId xmlns:a16="http://schemas.microsoft.com/office/drawing/2014/main" id="{4968AD21-1CBD-48B3-9F8C-8F092CE46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t="8929" r="3545" b="9906"/>
          <a:stretch/>
        </p:blipFill>
        <p:spPr bwMode="auto">
          <a:xfrm>
            <a:off x="-3328" y="0"/>
            <a:ext cx="1219532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6C89486-23ED-46A4-923D-6AD8C90B529D}"/>
              </a:ext>
            </a:extLst>
          </p:cNvPr>
          <p:cNvSpPr txBox="1"/>
          <p:nvPr/>
        </p:nvSpPr>
        <p:spPr>
          <a:xfrm>
            <a:off x="10879554" y="303666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意外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919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367435B-598F-40E7-8614-1A5356774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8" b="18095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3A2E0E-9372-436B-90D4-B95A46C36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B7BEF0-3117-432F-A647-AB9AF2108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26E1DA6-11A4-4C24-92A1-C444CD6B6BC5}"/>
              </a:ext>
            </a:extLst>
          </p:cNvPr>
          <p:cNvSpPr txBox="1"/>
          <p:nvPr/>
        </p:nvSpPr>
        <p:spPr>
          <a:xfrm>
            <a:off x="821656" y="2122714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821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>
            <a:extLst>
              <a:ext uri="{FF2B5EF4-FFF2-40B4-BE49-F238E27FC236}">
                <a16:creationId xmlns:a16="http://schemas.microsoft.com/office/drawing/2014/main" id="{00B7BEF0-3117-432F-A647-AB9AF2108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 descr="Mobile notification badge symbol on orange background. Safety warning sign Warning on dangers of smartphone fraud Online Scam Alerts data security. 3D render illustration.">
            <a:extLst>
              <a:ext uri="{FF2B5EF4-FFF2-40B4-BE49-F238E27FC236}">
                <a16:creationId xmlns:a16="http://schemas.microsoft.com/office/drawing/2014/main" id="{01BA6582-2657-48D2-93BB-A27D63EA2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959B2C4-3EF8-4E32-8787-B3AB589F5986}"/>
              </a:ext>
            </a:extLst>
          </p:cNvPr>
          <p:cNvSpPr txBox="1"/>
          <p:nvPr/>
        </p:nvSpPr>
        <p:spPr>
          <a:xfrm>
            <a:off x="119313" y="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轉彎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91177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39EAE7D-24EB-4B38-916D-74A7B947D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1904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3A2E0E-9372-436B-90D4-B95A46C36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B7BEF0-3117-432F-A647-AB9AF2108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2D69B14-F1AB-4810-B067-65A3B0E6FC0B}"/>
              </a:ext>
            </a:extLst>
          </p:cNvPr>
          <p:cNvSpPr txBox="1"/>
          <p:nvPr/>
        </p:nvSpPr>
        <p:spPr>
          <a:xfrm>
            <a:off x="821656" y="2155372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603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A2E0E-9372-436B-90D4-B95A46C36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B7BEF0-3117-432F-A647-AB9AF2108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E17428-0E16-409C-BE09-C6A841D8C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446"/>
          <a:stretch/>
        </p:blipFill>
        <p:spPr>
          <a:xfrm>
            <a:off x="0" y="1"/>
            <a:ext cx="12311743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FA9D750-831C-44C6-B5D7-22CDCC72D8C3}"/>
              </a:ext>
            </a:extLst>
          </p:cNvPr>
          <p:cNvSpPr txBox="1"/>
          <p:nvPr/>
        </p:nvSpPr>
        <p:spPr>
          <a:xfrm>
            <a:off x="119313" y="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結局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9185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everal unsuccessful attempts at a red arrow that missed the target on a light red background. Failure in attempts to achieve goals. 3d render illustration">
            <a:extLst>
              <a:ext uri="{FF2B5EF4-FFF2-40B4-BE49-F238E27FC236}">
                <a16:creationId xmlns:a16="http://schemas.microsoft.com/office/drawing/2014/main" id="{75D9EE5F-66B6-4D86-9DDE-12FD6D065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9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9F226E1-47AC-4A23-80CF-15899C4FBEDE}"/>
              </a:ext>
            </a:extLst>
          </p:cNvPr>
          <p:cNvSpPr txBox="1"/>
          <p:nvPr/>
        </p:nvSpPr>
        <p:spPr>
          <a:xfrm>
            <a:off x="708379" y="460253"/>
            <a:ext cx="1588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9111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ree people sitting in front of table laughing together">
            <a:extLst>
              <a:ext uri="{FF2B5EF4-FFF2-40B4-BE49-F238E27FC236}">
                <a16:creationId xmlns:a16="http://schemas.microsoft.com/office/drawing/2014/main" id="{1A021ED2-D034-4D5D-9C94-6899D60F04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CD6362B-7BC8-43AF-851F-0D5A5BD7805F}"/>
              </a:ext>
            </a:extLst>
          </p:cNvPr>
          <p:cNvSpPr txBox="1"/>
          <p:nvPr/>
        </p:nvSpPr>
        <p:spPr>
          <a:xfrm>
            <a:off x="708379" y="460253"/>
            <a:ext cx="158850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目標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02116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A2E0E-9372-436B-90D4-B95A46C36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B7BEF0-3117-432F-A647-AB9AF2108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a couple of large sculptures sitting on top of a cement floor">
            <a:extLst>
              <a:ext uri="{FF2B5EF4-FFF2-40B4-BE49-F238E27FC236}">
                <a16:creationId xmlns:a16="http://schemas.microsoft.com/office/drawing/2014/main" id="{941E0E62-C232-46F1-A207-029164BFB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62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E24F849-0D1F-4A97-B48C-1125CE66126D}"/>
              </a:ext>
            </a:extLst>
          </p:cNvPr>
          <p:cNvSpPr txBox="1"/>
          <p:nvPr/>
        </p:nvSpPr>
        <p:spPr>
          <a:xfrm>
            <a:off x="908240" y="49155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640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A2E0E-9372-436B-90D4-B95A46C36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B7BEF0-3117-432F-A647-AB9AF2108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7D7D70-1170-4854-9816-46F762BFD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7" b="105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1CB87A3-ED88-4B71-910F-E66F6D9AD8F4}"/>
              </a:ext>
            </a:extLst>
          </p:cNvPr>
          <p:cNvSpPr txBox="1"/>
          <p:nvPr/>
        </p:nvSpPr>
        <p:spPr>
          <a:xfrm>
            <a:off x="908240" y="49155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阻礙</a:t>
            </a:r>
            <a:endParaRPr lang="en-US" altLang="zh-TW" sz="3200" b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134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A2E0E-9372-436B-90D4-B95A46C36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B7BEF0-3117-432F-A647-AB9AF2108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75C96CC-5A7D-49DD-BED1-062027CACD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99FEF46-DCDB-494A-9D80-F8D0FC52E6EA}"/>
              </a:ext>
            </a:extLst>
          </p:cNvPr>
          <p:cNvSpPr txBox="1"/>
          <p:nvPr/>
        </p:nvSpPr>
        <p:spPr>
          <a:xfrm>
            <a:off x="436438" y="3429000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794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our men looking to the paper on table">
            <a:extLst>
              <a:ext uri="{FF2B5EF4-FFF2-40B4-BE49-F238E27FC236}">
                <a16:creationId xmlns:a16="http://schemas.microsoft.com/office/drawing/2014/main" id="{BC1636A5-2003-4498-8518-9D2AF1230D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t="8835" r="134" b="6828"/>
          <a:stretch/>
        </p:blipFill>
        <p:spPr bwMode="auto">
          <a:xfrm>
            <a:off x="-5444" y="1"/>
            <a:ext cx="121974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CF8348A-833C-44B7-AEE1-BC69B26057FB}"/>
              </a:ext>
            </a:extLst>
          </p:cNvPr>
          <p:cNvSpPr txBox="1"/>
          <p:nvPr/>
        </p:nvSpPr>
        <p:spPr>
          <a:xfrm>
            <a:off x="315686" y="6186138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努力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241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yes text on brown sand">
            <a:extLst>
              <a:ext uri="{FF2B5EF4-FFF2-40B4-BE49-F238E27FC236}">
                <a16:creationId xmlns:a16="http://schemas.microsoft.com/office/drawing/2014/main" id="{09C620E6-6106-4920-8AD0-BDD39708A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45" r="4027" b="967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13A2E0E-9372-436B-90D4-B95A46C36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B7BEF0-3117-432F-A647-AB9AF2108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5D5EF1C-74C0-443B-AE84-0FF1AF0358DA}"/>
              </a:ext>
            </a:extLst>
          </p:cNvPr>
          <p:cNvSpPr txBox="1"/>
          <p:nvPr/>
        </p:nvSpPr>
        <p:spPr>
          <a:xfrm>
            <a:off x="691056" y="1923585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290891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A2E0E-9372-436B-90D4-B95A46C36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B7BEF0-3117-432F-A647-AB9AF21083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CF4E723-B5C6-40D6-BCFE-811FAB9D5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34" b="799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C7A32F1-2294-4381-8907-2ACB8A887D11}"/>
              </a:ext>
            </a:extLst>
          </p:cNvPr>
          <p:cNvSpPr txBox="1"/>
          <p:nvPr/>
        </p:nvSpPr>
        <p:spPr>
          <a:xfrm rot="3159705">
            <a:off x="-15301" y="748787"/>
            <a:ext cx="1404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200" b="1" dirty="0">
                <a:solidFill>
                  <a:schemeClr val="accent6">
                    <a:lumMod val="5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endParaRPr lang="en-US" altLang="zh-TW" sz="3200" b="1" dirty="0">
              <a:solidFill>
                <a:schemeClr val="accent6">
                  <a:lumMod val="50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18078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1361</Words>
  <Application>Microsoft Office PowerPoint</Application>
  <PresentationFormat>寬螢幕</PresentationFormat>
  <Paragraphs>53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-apple-system</vt:lpstr>
      <vt:lpstr>標楷體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黃詳諺</dc:creator>
  <cp:lastModifiedBy>黃詳諺</cp:lastModifiedBy>
  <cp:revision>11</cp:revision>
  <dcterms:created xsi:type="dcterms:W3CDTF">2024-10-13T09:56:55Z</dcterms:created>
  <dcterms:modified xsi:type="dcterms:W3CDTF">2024-10-17T07:11:19Z</dcterms:modified>
</cp:coreProperties>
</file>